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329" r:id="rId3"/>
    <p:sldId id="330" r:id="rId4"/>
    <p:sldId id="292" r:id="rId5"/>
    <p:sldId id="293" r:id="rId6"/>
    <p:sldId id="294" r:id="rId7"/>
    <p:sldId id="265" r:id="rId8"/>
    <p:sldId id="277" r:id="rId9"/>
    <p:sldId id="267" r:id="rId10"/>
    <p:sldId id="300" r:id="rId11"/>
    <p:sldId id="302" r:id="rId12"/>
    <p:sldId id="305" r:id="rId13"/>
    <p:sldId id="306" r:id="rId14"/>
    <p:sldId id="303" r:id="rId15"/>
    <p:sldId id="308" r:id="rId16"/>
    <p:sldId id="304" r:id="rId17"/>
    <p:sldId id="307" r:id="rId18"/>
    <p:sldId id="285" r:id="rId19"/>
    <p:sldId id="295" r:id="rId20"/>
    <p:sldId id="331" r:id="rId21"/>
    <p:sldId id="296" r:id="rId22"/>
    <p:sldId id="297" r:id="rId23"/>
    <p:sldId id="332" r:id="rId24"/>
    <p:sldId id="333" r:id="rId25"/>
    <p:sldId id="298" r:id="rId26"/>
    <p:sldId id="334" r:id="rId27"/>
    <p:sldId id="309" r:id="rId28"/>
    <p:sldId id="310" r:id="rId29"/>
    <p:sldId id="311" r:id="rId30"/>
    <p:sldId id="312" r:id="rId31"/>
    <p:sldId id="313" r:id="rId32"/>
    <p:sldId id="301" r:id="rId33"/>
    <p:sldId id="289" r:id="rId34"/>
    <p:sldId id="290" r:id="rId35"/>
    <p:sldId id="326" r:id="rId36"/>
    <p:sldId id="316" r:id="rId37"/>
    <p:sldId id="319" r:id="rId38"/>
    <p:sldId id="320" r:id="rId39"/>
    <p:sldId id="327" r:id="rId40"/>
    <p:sldId id="321" r:id="rId41"/>
    <p:sldId id="322" r:id="rId42"/>
    <p:sldId id="328" r:id="rId43"/>
    <p:sldId id="323" r:id="rId44"/>
    <p:sldId id="324" r:id="rId45"/>
    <p:sldId id="325" r:id="rId46"/>
    <p:sldId id="315" r:id="rId47"/>
    <p:sldId id="336" r:id="rId48"/>
    <p:sldId id="335" r:id="rId49"/>
    <p:sldId id="33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1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7" autoAdjust="0"/>
    <p:restoredTop sz="94617"/>
  </p:normalViewPr>
  <p:slideViewPr>
    <p:cSldViewPr snapToGrid="0" snapToObjects="1">
      <p:cViewPr varScale="1">
        <p:scale>
          <a:sx n="87" d="100"/>
          <a:sy n="87" d="100"/>
        </p:scale>
        <p:origin x="660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F7E0C91-9BF9-4FA9-937D-AE53CBF531DE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20C54AAB-BDD8-4086-A724-4B7E7C8D0455}">
      <dgm:prSet/>
      <dgm:spPr/>
      <dgm:t>
        <a:bodyPr/>
        <a:lstStyle/>
        <a:p>
          <a:r>
            <a:rPr lang="en-US"/>
            <a:t>How do cryptos interact with each other? Is Bitcoin a trend setter?</a:t>
          </a:r>
        </a:p>
      </dgm:t>
    </dgm:pt>
    <dgm:pt modelId="{B30549BE-4CB1-4A80-8591-18BACC6DC69B}" type="parTrans" cxnId="{F8E0E3BB-75C7-4F34-A39A-99155757C9D0}">
      <dgm:prSet/>
      <dgm:spPr/>
      <dgm:t>
        <a:bodyPr/>
        <a:lstStyle/>
        <a:p>
          <a:endParaRPr lang="en-US"/>
        </a:p>
      </dgm:t>
    </dgm:pt>
    <dgm:pt modelId="{6FE762CD-23DE-48A2-886C-D03E51C39DEB}" type="sibTrans" cxnId="{F8E0E3BB-75C7-4F34-A39A-99155757C9D0}">
      <dgm:prSet/>
      <dgm:spPr/>
      <dgm:t>
        <a:bodyPr/>
        <a:lstStyle/>
        <a:p>
          <a:endParaRPr lang="en-US"/>
        </a:p>
      </dgm:t>
    </dgm:pt>
    <dgm:pt modelId="{210451C2-3E91-4EC5-9C22-D30672B519AC}">
      <dgm:prSet/>
      <dgm:spPr/>
      <dgm:t>
        <a:bodyPr/>
        <a:lstStyle/>
        <a:p>
          <a:r>
            <a:rPr lang="en-US"/>
            <a:t>Myth busting – Is crypto too volatile to invest in?</a:t>
          </a:r>
        </a:p>
      </dgm:t>
    </dgm:pt>
    <dgm:pt modelId="{58D0C23B-07A4-49F7-8BE6-A15454EA9C9C}" type="parTrans" cxnId="{3320E421-9D87-4C27-9F83-525DA2898D43}">
      <dgm:prSet/>
      <dgm:spPr/>
      <dgm:t>
        <a:bodyPr/>
        <a:lstStyle/>
        <a:p>
          <a:endParaRPr lang="en-US"/>
        </a:p>
      </dgm:t>
    </dgm:pt>
    <dgm:pt modelId="{47745489-5079-43CE-9813-DD7FC164893C}" type="sibTrans" cxnId="{3320E421-9D87-4C27-9F83-525DA2898D43}">
      <dgm:prSet/>
      <dgm:spPr/>
      <dgm:t>
        <a:bodyPr/>
        <a:lstStyle/>
        <a:p>
          <a:endParaRPr lang="en-US"/>
        </a:p>
      </dgm:t>
    </dgm:pt>
    <dgm:pt modelId="{83C49777-78EE-465E-BE41-51C4E04C7A1A}">
      <dgm:prSet/>
      <dgm:spPr/>
      <dgm:t>
        <a:bodyPr/>
        <a:lstStyle/>
        <a:p>
          <a:r>
            <a:rPr lang="en-US"/>
            <a:t>Covid’s effect on cryptos</a:t>
          </a:r>
        </a:p>
      </dgm:t>
    </dgm:pt>
    <dgm:pt modelId="{04FA031C-87FF-48F3-938A-37E02CE6139A}" type="parTrans" cxnId="{54072E93-2E7A-471F-B91F-2666513EF1D5}">
      <dgm:prSet/>
      <dgm:spPr/>
      <dgm:t>
        <a:bodyPr/>
        <a:lstStyle/>
        <a:p>
          <a:endParaRPr lang="en-US"/>
        </a:p>
      </dgm:t>
    </dgm:pt>
    <dgm:pt modelId="{523B72ED-2E5F-4391-AE12-2855727560BC}" type="sibTrans" cxnId="{54072E93-2E7A-471F-B91F-2666513EF1D5}">
      <dgm:prSet/>
      <dgm:spPr/>
      <dgm:t>
        <a:bodyPr/>
        <a:lstStyle/>
        <a:p>
          <a:endParaRPr lang="en-US"/>
        </a:p>
      </dgm:t>
    </dgm:pt>
    <dgm:pt modelId="{34742ADE-4E02-4FB7-9F05-E10C4D09CF82}">
      <dgm:prSet/>
      <dgm:spPr/>
      <dgm:t>
        <a:bodyPr/>
        <a:lstStyle/>
        <a:p>
          <a:r>
            <a:rPr lang="en-IE"/>
            <a:t>Social media influence</a:t>
          </a:r>
          <a:endParaRPr lang="en-US"/>
        </a:p>
      </dgm:t>
    </dgm:pt>
    <dgm:pt modelId="{DA71F5AD-E072-4304-87B2-B3329CC19E8D}" type="parTrans" cxnId="{95C5AB23-A79E-40EF-B558-E5A706AE4FBD}">
      <dgm:prSet/>
      <dgm:spPr/>
      <dgm:t>
        <a:bodyPr/>
        <a:lstStyle/>
        <a:p>
          <a:endParaRPr lang="en-US"/>
        </a:p>
      </dgm:t>
    </dgm:pt>
    <dgm:pt modelId="{9598256E-B634-4B5F-A218-0EB302554C0D}" type="sibTrans" cxnId="{95C5AB23-A79E-40EF-B558-E5A706AE4FBD}">
      <dgm:prSet/>
      <dgm:spPr/>
      <dgm:t>
        <a:bodyPr/>
        <a:lstStyle/>
        <a:p>
          <a:endParaRPr lang="en-US"/>
        </a:p>
      </dgm:t>
    </dgm:pt>
    <dgm:pt modelId="{2ADA2611-4029-494B-9B57-1955ACCB6F51}" type="pres">
      <dgm:prSet presAssocID="{3F7E0C91-9BF9-4FA9-937D-AE53CBF531DE}" presName="linear" presStyleCnt="0">
        <dgm:presLayoutVars>
          <dgm:animLvl val="lvl"/>
          <dgm:resizeHandles val="exact"/>
        </dgm:presLayoutVars>
      </dgm:prSet>
      <dgm:spPr/>
    </dgm:pt>
    <dgm:pt modelId="{26F0D5BB-0782-F246-B3E6-A7B2203FB4E8}" type="pres">
      <dgm:prSet presAssocID="{20C54AAB-BDD8-4086-A724-4B7E7C8D045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AA297F3-FEEF-4E4C-A559-F099120CBED6}" type="pres">
      <dgm:prSet presAssocID="{6FE762CD-23DE-48A2-886C-D03E51C39DEB}" presName="spacer" presStyleCnt="0"/>
      <dgm:spPr/>
    </dgm:pt>
    <dgm:pt modelId="{A504D236-9895-6A48-9713-07C588F653BB}" type="pres">
      <dgm:prSet presAssocID="{210451C2-3E91-4EC5-9C22-D30672B519A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3F49B5F-8069-5C40-84C8-613853A557C7}" type="pres">
      <dgm:prSet presAssocID="{47745489-5079-43CE-9813-DD7FC164893C}" presName="spacer" presStyleCnt="0"/>
      <dgm:spPr/>
    </dgm:pt>
    <dgm:pt modelId="{3D5F5638-C450-8F4E-B6E8-B9AE344C99F4}" type="pres">
      <dgm:prSet presAssocID="{83C49777-78EE-465E-BE41-51C4E04C7A1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6D952EE6-90C7-5843-8D00-2CD460464403}" type="pres">
      <dgm:prSet presAssocID="{523B72ED-2E5F-4391-AE12-2855727560BC}" presName="spacer" presStyleCnt="0"/>
      <dgm:spPr/>
    </dgm:pt>
    <dgm:pt modelId="{7A696B09-AF3D-554C-836C-D2CE1D08D470}" type="pres">
      <dgm:prSet presAssocID="{34742ADE-4E02-4FB7-9F05-E10C4D09CF8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8132607-84CB-2B4C-ABEA-C0AFCB64FC44}" type="presOf" srcId="{83C49777-78EE-465E-BE41-51C4E04C7A1A}" destId="{3D5F5638-C450-8F4E-B6E8-B9AE344C99F4}" srcOrd="0" destOrd="0" presId="urn:microsoft.com/office/officeart/2005/8/layout/vList2"/>
    <dgm:cxn modelId="{3320E421-9D87-4C27-9F83-525DA2898D43}" srcId="{3F7E0C91-9BF9-4FA9-937D-AE53CBF531DE}" destId="{210451C2-3E91-4EC5-9C22-D30672B519AC}" srcOrd="1" destOrd="0" parTransId="{58D0C23B-07A4-49F7-8BE6-A15454EA9C9C}" sibTransId="{47745489-5079-43CE-9813-DD7FC164893C}"/>
    <dgm:cxn modelId="{95C5AB23-A79E-40EF-B558-E5A706AE4FBD}" srcId="{3F7E0C91-9BF9-4FA9-937D-AE53CBF531DE}" destId="{34742ADE-4E02-4FB7-9F05-E10C4D09CF82}" srcOrd="3" destOrd="0" parTransId="{DA71F5AD-E072-4304-87B2-B3329CC19E8D}" sibTransId="{9598256E-B634-4B5F-A218-0EB302554C0D}"/>
    <dgm:cxn modelId="{E19E3A62-0D02-F04A-A487-407C9868F0DC}" type="presOf" srcId="{34742ADE-4E02-4FB7-9F05-E10C4D09CF82}" destId="{7A696B09-AF3D-554C-836C-D2CE1D08D470}" srcOrd="0" destOrd="0" presId="urn:microsoft.com/office/officeart/2005/8/layout/vList2"/>
    <dgm:cxn modelId="{54072E93-2E7A-471F-B91F-2666513EF1D5}" srcId="{3F7E0C91-9BF9-4FA9-937D-AE53CBF531DE}" destId="{83C49777-78EE-465E-BE41-51C4E04C7A1A}" srcOrd="2" destOrd="0" parTransId="{04FA031C-87FF-48F3-938A-37E02CE6139A}" sibTransId="{523B72ED-2E5F-4391-AE12-2855727560BC}"/>
    <dgm:cxn modelId="{78FB6EAB-16E3-0A48-936C-02D59C3E993C}" type="presOf" srcId="{3F7E0C91-9BF9-4FA9-937D-AE53CBF531DE}" destId="{2ADA2611-4029-494B-9B57-1955ACCB6F51}" srcOrd="0" destOrd="0" presId="urn:microsoft.com/office/officeart/2005/8/layout/vList2"/>
    <dgm:cxn modelId="{02124DAD-91A1-BD44-B625-64529DA5FB49}" type="presOf" srcId="{20C54AAB-BDD8-4086-A724-4B7E7C8D0455}" destId="{26F0D5BB-0782-F246-B3E6-A7B2203FB4E8}" srcOrd="0" destOrd="0" presId="urn:microsoft.com/office/officeart/2005/8/layout/vList2"/>
    <dgm:cxn modelId="{D21CF2B2-8CFF-A842-A2CB-EB4475670168}" type="presOf" srcId="{210451C2-3E91-4EC5-9C22-D30672B519AC}" destId="{A504D236-9895-6A48-9713-07C588F653BB}" srcOrd="0" destOrd="0" presId="urn:microsoft.com/office/officeart/2005/8/layout/vList2"/>
    <dgm:cxn modelId="{F8E0E3BB-75C7-4F34-A39A-99155757C9D0}" srcId="{3F7E0C91-9BF9-4FA9-937D-AE53CBF531DE}" destId="{20C54AAB-BDD8-4086-A724-4B7E7C8D0455}" srcOrd="0" destOrd="0" parTransId="{B30549BE-4CB1-4A80-8591-18BACC6DC69B}" sibTransId="{6FE762CD-23DE-48A2-886C-D03E51C39DEB}"/>
    <dgm:cxn modelId="{E7B15448-998E-7C42-89BA-669E81C65687}" type="presParOf" srcId="{2ADA2611-4029-494B-9B57-1955ACCB6F51}" destId="{26F0D5BB-0782-F246-B3E6-A7B2203FB4E8}" srcOrd="0" destOrd="0" presId="urn:microsoft.com/office/officeart/2005/8/layout/vList2"/>
    <dgm:cxn modelId="{9B720456-17D6-E043-A843-3DB660A9335E}" type="presParOf" srcId="{2ADA2611-4029-494B-9B57-1955ACCB6F51}" destId="{EAA297F3-FEEF-4E4C-A559-F099120CBED6}" srcOrd="1" destOrd="0" presId="urn:microsoft.com/office/officeart/2005/8/layout/vList2"/>
    <dgm:cxn modelId="{8B3CDD66-565C-7B47-8BBA-E284D9D3C6C1}" type="presParOf" srcId="{2ADA2611-4029-494B-9B57-1955ACCB6F51}" destId="{A504D236-9895-6A48-9713-07C588F653BB}" srcOrd="2" destOrd="0" presId="urn:microsoft.com/office/officeart/2005/8/layout/vList2"/>
    <dgm:cxn modelId="{E78DEF5B-3A8C-B747-A626-64075A1CAA90}" type="presParOf" srcId="{2ADA2611-4029-494B-9B57-1955ACCB6F51}" destId="{73F49B5F-8069-5C40-84C8-613853A557C7}" srcOrd="3" destOrd="0" presId="urn:microsoft.com/office/officeart/2005/8/layout/vList2"/>
    <dgm:cxn modelId="{7AE2BB0A-E591-F048-A3F6-F3948DA8D88F}" type="presParOf" srcId="{2ADA2611-4029-494B-9B57-1955ACCB6F51}" destId="{3D5F5638-C450-8F4E-B6E8-B9AE344C99F4}" srcOrd="4" destOrd="0" presId="urn:microsoft.com/office/officeart/2005/8/layout/vList2"/>
    <dgm:cxn modelId="{90AA9269-7BE2-8846-A5F7-8402577128A4}" type="presParOf" srcId="{2ADA2611-4029-494B-9B57-1955ACCB6F51}" destId="{6D952EE6-90C7-5843-8D00-2CD460464403}" srcOrd="5" destOrd="0" presId="urn:microsoft.com/office/officeart/2005/8/layout/vList2"/>
    <dgm:cxn modelId="{444555AB-4E02-9542-B648-E3F4BB9C956B}" type="presParOf" srcId="{2ADA2611-4029-494B-9B57-1955ACCB6F51}" destId="{7A696B09-AF3D-554C-836C-D2CE1D08D47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0D5BB-0782-F246-B3E6-A7B2203FB4E8}">
      <dsp:nvSpPr>
        <dsp:cNvPr id="0" name=""/>
        <dsp:cNvSpPr/>
      </dsp:nvSpPr>
      <dsp:spPr>
        <a:xfrm>
          <a:off x="0" y="212357"/>
          <a:ext cx="11340661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How do cryptos interact with each other? Is Bitcoin a trend setter?</a:t>
          </a:r>
        </a:p>
      </dsp:txBody>
      <dsp:txXfrm>
        <a:off x="37467" y="249824"/>
        <a:ext cx="11265727" cy="692586"/>
      </dsp:txXfrm>
    </dsp:sp>
    <dsp:sp modelId="{A504D236-9895-6A48-9713-07C588F653BB}">
      <dsp:nvSpPr>
        <dsp:cNvPr id="0" name=""/>
        <dsp:cNvSpPr/>
      </dsp:nvSpPr>
      <dsp:spPr>
        <a:xfrm>
          <a:off x="0" y="1072037"/>
          <a:ext cx="11340661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Myth busting – Is crypto too volatile to invest in?</a:t>
          </a:r>
        </a:p>
      </dsp:txBody>
      <dsp:txXfrm>
        <a:off x="37467" y="1109504"/>
        <a:ext cx="11265727" cy="692586"/>
      </dsp:txXfrm>
    </dsp:sp>
    <dsp:sp modelId="{3D5F5638-C450-8F4E-B6E8-B9AE344C99F4}">
      <dsp:nvSpPr>
        <dsp:cNvPr id="0" name=""/>
        <dsp:cNvSpPr/>
      </dsp:nvSpPr>
      <dsp:spPr>
        <a:xfrm>
          <a:off x="0" y="1931717"/>
          <a:ext cx="11340661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Covid’s effect on cryptos</a:t>
          </a:r>
        </a:p>
      </dsp:txBody>
      <dsp:txXfrm>
        <a:off x="37467" y="1969184"/>
        <a:ext cx="11265727" cy="692586"/>
      </dsp:txXfrm>
    </dsp:sp>
    <dsp:sp modelId="{7A696B09-AF3D-554C-836C-D2CE1D08D470}">
      <dsp:nvSpPr>
        <dsp:cNvPr id="0" name=""/>
        <dsp:cNvSpPr/>
      </dsp:nvSpPr>
      <dsp:spPr>
        <a:xfrm>
          <a:off x="0" y="2791398"/>
          <a:ext cx="11340661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3200" kern="1200"/>
            <a:t>Social media influence</a:t>
          </a:r>
          <a:endParaRPr lang="en-US" sz="3200" kern="1200"/>
        </a:p>
      </dsp:txBody>
      <dsp:txXfrm>
        <a:off x="37467" y="2828865"/>
        <a:ext cx="11265727" cy="69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10870-6F51-B746-A579-BE969D396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59B93C-5296-C145-8C14-3CF34AE88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6819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2BB1F-2003-FE4F-9B93-96F94CEF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BFB57-EB04-D04F-A50B-C7F932C794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F91A3-D0B0-164B-95FF-BDD8F0618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94F03-04B0-7240-84AE-942903F78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5E061-DAF2-BA4A-8A8B-8AD01321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48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DF0F-E7A7-FE42-998C-8A90F8543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B72A8-E657-ED48-86D7-252520B9E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3D9DFA-059F-4E47-8636-AE18F0CB0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236BF-88AE-CE47-B21B-D98A6BFCE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10EAB-3BDA-9F4F-B579-A1EF7CD76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031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B4816-72A6-7243-8B24-A9E7481D3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8A7BB-5800-AA4E-BDE6-B3581FFCFA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0924" y="1825625"/>
            <a:ext cx="5588876" cy="37883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E3C17-A71E-484F-8E3E-6CA923DA0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99386" cy="37883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F6E7F-C725-1C42-948B-F3DDE97C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528FAD-474C-774F-B6A9-0941AF249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F9CE9-FBA7-2342-AF9B-364F5430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199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626FF-64F3-F94C-8911-B9E38B1E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D33F98-B49C-C643-BEFB-2C211ADC5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B45683-C2BE-2947-BAA2-667C6E57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745BB-033D-B344-93B2-DFE486E5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48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1FA4F9-4D4B-7649-9D27-A4DEDDAEE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5B102-9C77-EF42-8EF4-CCC12F7C03A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27CDE1-39D6-EE4E-BC66-6511CE8F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267E5-EF2A-0A4F-AB4F-F9706E425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537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D017BA1-46AC-C841-88B6-BB4D59FF1458}"/>
              </a:ext>
            </a:extLst>
          </p:cNvPr>
          <p:cNvGrpSpPr/>
          <p:nvPr userDrawn="1"/>
        </p:nvGrpSpPr>
        <p:grpSpPr>
          <a:xfrm>
            <a:off x="0" y="5678996"/>
            <a:ext cx="12192000" cy="1179004"/>
            <a:chOff x="0" y="5678996"/>
            <a:chExt cx="12192000" cy="117900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6453F78-75CA-924A-9BAB-4A6FCF6D5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141337" y="5678996"/>
              <a:ext cx="8050663" cy="1179004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CFCB38-E1C1-724D-B6B0-C453925A9073}"/>
                </a:ext>
              </a:extLst>
            </p:cNvPr>
            <p:cNvSpPr/>
            <p:nvPr/>
          </p:nvSpPr>
          <p:spPr>
            <a:xfrm>
              <a:off x="0" y="5678996"/>
              <a:ext cx="8789158" cy="1179004"/>
            </a:xfrm>
            <a:prstGeom prst="rect">
              <a:avLst/>
            </a:prstGeom>
            <a:solidFill>
              <a:srgbClr val="0631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060F7F-B57C-0440-80EA-BC16A2FEE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5733426"/>
              <a:ext cx="3793203" cy="1068993"/>
            </a:xfrm>
            <a:prstGeom prst="rect">
              <a:avLst/>
            </a:prstGeom>
          </p:spPr>
        </p:pic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C1D13C-A5BB-A544-9C3D-59C5A5C9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65125"/>
            <a:ext cx="113406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400AED-4B29-D14C-AA72-752D7A670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0924" y="1825625"/>
            <a:ext cx="11340662" cy="3771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42C87-0818-6B4F-BAB0-2E13C8E38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5B102-9C77-EF42-8EF4-CCC12F7C03AD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B6CC0-C740-EE41-93B4-00EA1872F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0C3B2-32BA-AA4E-84E9-D7F8BFE259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B209B6-2CC7-EB41-9F71-91A32C9CB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7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1686153D-76F7-462A-9AAE-915514962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00" r="-1" b="142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2CC93-AF87-654B-AA37-60B8BE8CD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Does Crypto Pay Out?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DAC77-19E5-7148-929E-16F5CBF6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Authors: Cillian Dunne, Eoghan McGlinchey and </a:t>
            </a:r>
            <a:r>
              <a:rPr lang="en-US" dirty="0" err="1">
                <a:solidFill>
                  <a:srgbClr val="FFFFFF"/>
                </a:solidFill>
              </a:rPr>
              <a:t>Aakrit</a:t>
            </a:r>
            <a:r>
              <a:rPr lang="en-US" dirty="0">
                <a:solidFill>
                  <a:srgbClr val="FFFFFF"/>
                </a:solidFill>
              </a:rPr>
              <a:t> Shrestha</a:t>
            </a:r>
          </a:p>
          <a:p>
            <a:r>
              <a:rPr lang="en-US" dirty="0">
                <a:solidFill>
                  <a:srgbClr val="FFFFFF"/>
                </a:solidFill>
              </a:rPr>
              <a:t>Demonstrator: Eoghan Cunningham</a:t>
            </a:r>
          </a:p>
          <a:p>
            <a:r>
              <a:rPr lang="en-US" dirty="0">
                <a:solidFill>
                  <a:srgbClr val="FFFFFF"/>
                </a:solidFill>
              </a:rPr>
              <a:t>Date: 30/04/2021</a:t>
            </a:r>
          </a:p>
        </p:txBody>
      </p:sp>
    </p:spTree>
    <p:extLst>
      <p:ext uri="{BB962C8B-B14F-4D97-AF65-F5344CB8AC3E}">
        <p14:creationId xmlns:p14="http://schemas.microsoft.com/office/powerpoint/2010/main" val="2156764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B24C-A9C3-B74B-B875-DD4B961F1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pPr marL="0" indent="0"/>
            <a:r>
              <a:rPr lang="en-IE" sz="4700"/>
              <a:t>RQ1: How much of an influence do the share prices of cryptocurrencies have on each other?(Eoghan)</a:t>
            </a:r>
            <a:endParaRPr lang="en-US" sz="47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AEAFB77-F0B8-42BA-9621-E4C1380E8A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ED98A6-AA4F-499E-A968-516C5954E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6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2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01F8D-43EF-44CB-8A2A-2AA2349C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6551"/>
            <a:ext cx="8686800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97779-9DA4-4A64-BF76-478EF509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661376"/>
            <a:ext cx="8639175" cy="25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9B9F3-A719-4ACA-A880-982E3787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18551"/>
            <a:ext cx="881062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08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01F8D-43EF-44CB-8A2A-2AA2349C6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56551"/>
            <a:ext cx="8686800" cy="504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97779-9DA4-4A64-BF76-478EF509E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661376"/>
            <a:ext cx="8639175" cy="257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9B9F3-A719-4ACA-A880-982E37876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8775" y="918551"/>
            <a:ext cx="8810625" cy="76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B96D04-56AB-4CA0-80A1-D41D6CC34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2125" y="3305175"/>
            <a:ext cx="8667750" cy="2476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E430FA-BC65-4AB9-A965-EB456EFC1C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6875" y="3542339"/>
            <a:ext cx="8763000" cy="247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2027E7C-6C7D-461A-A9FC-C852868127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975" y="3779503"/>
            <a:ext cx="873442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9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90FA9A-D715-4E84-9588-389EC5EDB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0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0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3A34C-AE80-47BE-8F9B-7EE12B80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967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B69E7-6FE7-4E9C-AE23-F3CCE619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2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4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0C9DA-974F-45DC-8AB8-C3E46B83A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407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DEC9A4D-E1FC-4257-BD22-360843A04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572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12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B24C-A9C3-B74B-B875-DD4B961F1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pPr marL="0" indent="0"/>
            <a:r>
              <a:rPr lang="en-IE" sz="5100"/>
              <a:t>RQ2: Is it safer to invest in crypto short-term or long-term? (Cillian)</a:t>
            </a:r>
            <a:br>
              <a:rPr lang="en-IE" sz="5100"/>
            </a:br>
            <a:endParaRPr lang="en-US" sz="510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0695029-CC24-448C-BF7A-F58EAB6904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85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F91C-CB3C-8B4A-A46F-44FA54E8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6093E-4F7F-BC41-825F-9A95A22D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CACC55F-F810-D045-AEF4-9276C39D6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24" y="1261099"/>
            <a:ext cx="8813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29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C484-DE2E-794F-B757-AE4CB112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81BC2F-AE8A-9B4D-AFB8-09D8A8B1872D}"/>
              </a:ext>
            </a:extLst>
          </p:cNvPr>
          <p:cNvSpPr txBox="1"/>
          <p:nvPr/>
        </p:nvSpPr>
        <p:spPr>
          <a:xfrm>
            <a:off x="1183341" y="3008498"/>
            <a:ext cx="4773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/>
              <a:t>F</a:t>
            </a:r>
            <a:r>
              <a:rPr lang="en-IE" sz="2400" baseline="-25000" dirty="0"/>
              <a:t>T</a:t>
            </a:r>
            <a:r>
              <a:rPr lang="en-IE" sz="2400" dirty="0"/>
              <a:t> : strength of the trend,</a:t>
            </a:r>
          </a:p>
          <a:p>
            <a:r>
              <a:rPr lang="en-IE" sz="2400" dirty="0"/>
              <a:t>F</a:t>
            </a:r>
            <a:r>
              <a:rPr lang="en-IE" sz="2400" baseline="-25000" dirty="0"/>
              <a:t>S</a:t>
            </a:r>
            <a:r>
              <a:rPr lang="en-IE" sz="2400" dirty="0"/>
              <a:t> : strength of the seasonality,</a:t>
            </a:r>
          </a:p>
          <a:p>
            <a:r>
              <a:rPr lang="en-IE" sz="2400" dirty="0"/>
              <a:t>T</a:t>
            </a:r>
            <a:r>
              <a:rPr lang="en-IE" sz="2400" baseline="-25000" dirty="0"/>
              <a:t>T</a:t>
            </a:r>
            <a:r>
              <a:rPr lang="en-IE" sz="2400" dirty="0"/>
              <a:t> : smoothed trend component,</a:t>
            </a:r>
          </a:p>
          <a:p>
            <a:r>
              <a:rPr lang="en-IE" sz="2400" dirty="0"/>
              <a:t>S</a:t>
            </a:r>
            <a:r>
              <a:rPr lang="en-IE" sz="2400" baseline="-25000" dirty="0"/>
              <a:t>T</a:t>
            </a:r>
            <a:r>
              <a:rPr lang="en-IE" sz="2400" dirty="0"/>
              <a:t> : seasonal component,</a:t>
            </a:r>
          </a:p>
          <a:p>
            <a:r>
              <a:rPr lang="en-IE" sz="2400" dirty="0"/>
              <a:t>R</a:t>
            </a:r>
            <a:r>
              <a:rPr lang="en-IE" sz="2400" baseline="-25000" dirty="0"/>
              <a:t>T</a:t>
            </a:r>
            <a:r>
              <a:rPr lang="en-IE" sz="2400" dirty="0"/>
              <a:t> : remainder component</a:t>
            </a:r>
            <a:endParaRPr lang="en-US" sz="2400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ACCB86-6DE7-DC41-AF6E-152630DA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341" y="1955893"/>
            <a:ext cx="3835400" cy="787400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EFF31AF0-90FB-D848-B35A-8A5D93B74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047" y="1955893"/>
            <a:ext cx="38989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0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D457F8-B46A-F540-8342-5E981A72D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8292" y="0"/>
            <a:ext cx="10395416" cy="6237249"/>
          </a:xfrm>
        </p:spPr>
      </p:pic>
    </p:spTree>
    <p:extLst>
      <p:ext uri="{BB962C8B-B14F-4D97-AF65-F5344CB8AC3E}">
        <p14:creationId xmlns:p14="http://schemas.microsoft.com/office/powerpoint/2010/main" val="87055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77EEFC9B-2D2F-2443-A8C4-A634A6F593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693" y="-645458"/>
            <a:ext cx="11078307" cy="6858000"/>
          </a:xfrm>
        </p:spPr>
      </p:pic>
    </p:spTree>
    <p:extLst>
      <p:ext uri="{BB962C8B-B14F-4D97-AF65-F5344CB8AC3E}">
        <p14:creationId xmlns:p14="http://schemas.microsoft.com/office/powerpoint/2010/main" val="61290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523A496-A003-DB49-B326-FA9838519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693" y="-645459"/>
            <a:ext cx="11078307" cy="6858000"/>
          </a:xfrm>
        </p:spPr>
      </p:pic>
    </p:spTree>
    <p:extLst>
      <p:ext uri="{BB962C8B-B14F-4D97-AF65-F5344CB8AC3E}">
        <p14:creationId xmlns:p14="http://schemas.microsoft.com/office/powerpoint/2010/main" val="6521569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E0407E5-0498-544C-A964-2F2A39614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624" y="-646739"/>
            <a:ext cx="11080376" cy="6859280"/>
          </a:xfrm>
        </p:spPr>
      </p:pic>
    </p:spTree>
    <p:extLst>
      <p:ext uri="{BB962C8B-B14F-4D97-AF65-F5344CB8AC3E}">
        <p14:creationId xmlns:p14="http://schemas.microsoft.com/office/powerpoint/2010/main" val="6023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B24C-A9C3-B74B-B875-DD4B961F1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IE" sz="4700" dirty="0"/>
              <a:t>RQ3: Has Covid-19 influenced cryptocurrencies? (Cillian &amp; Eoghan)</a:t>
            </a:r>
            <a:br>
              <a:rPr lang="en-IE" sz="4700" dirty="0"/>
            </a:br>
            <a:endParaRPr lang="en-US" sz="4700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1496D8A-85AB-457D-80B8-3F2FA69D5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6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8ADB5C5-C706-1F4D-ACC6-629D56B4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46" y="-646054"/>
            <a:ext cx="11078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138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B6C5EA-32AA-47EC-B24F-B8E950368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0"/>
            <a:ext cx="12192000" cy="572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345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14A13F-49A2-4A0E-973D-093CF792E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01" y="0"/>
            <a:ext cx="12192000" cy="57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082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D48B58-E041-4E1F-8A83-DB52F77BB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46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3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F91C-CB3C-8B4A-A46F-44FA54E8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6093E-4F7F-BC41-825F-9A95A22DF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7AC836B6-4294-F643-BE0A-092ECE886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823" y="3857111"/>
            <a:ext cx="7311543" cy="1222707"/>
          </a:xfrm>
          <a:prstGeom prst="rect">
            <a:avLst/>
          </a:prstGeom>
        </p:spPr>
      </p:pic>
      <p:pic>
        <p:nvPicPr>
          <p:cNvPr id="5" name="Picture 2" descr="What are celebrities saying about Bitcoin? Here are 6 tweets you want to  read">
            <a:extLst>
              <a:ext uri="{FF2B5EF4-FFF2-40B4-BE49-F238E27FC236}">
                <a16:creationId xmlns:a16="http://schemas.microsoft.com/office/drawing/2014/main" id="{4D60A123-5D92-2E41-968A-4D1514CF7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6711" r="8579" b="10034"/>
          <a:stretch/>
        </p:blipFill>
        <p:spPr bwMode="auto">
          <a:xfrm>
            <a:off x="420414" y="3077199"/>
            <a:ext cx="4114799" cy="220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B608CD-12CB-234F-9AA0-08E754760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8541" y="2007137"/>
            <a:ext cx="2790825" cy="1533525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1CACC55F-F810-D045-AEF4-9276C39D61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924" y="1261099"/>
            <a:ext cx="88138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10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BAF77F-21BE-4F6F-8172-E45C0C04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0"/>
            <a:ext cx="12192000" cy="57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28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C8444D-5B82-4421-9101-BC38E3536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294" y="0"/>
            <a:ext cx="6168705" cy="5687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934575-0EA2-41F7-9043-6D5DD83A0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6023294" cy="575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660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9B24C-A9C3-B74B-B875-DD4B961F17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/>
          <a:p>
            <a:r>
              <a:rPr lang="en-IE" sz="5100"/>
              <a:t>RQ4: Does social media influence cryptocurrency? (</a:t>
            </a:r>
            <a:r>
              <a:rPr lang="en-IE" sz="5100" err="1"/>
              <a:t>Aakrit</a:t>
            </a:r>
            <a:r>
              <a:rPr lang="en-IE" sz="5100"/>
              <a:t>)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0F6052A-C25F-4880-8577-154ADE8577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3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5EFDB0B-8DDF-46BF-8239-258BDAF23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00" y="0"/>
            <a:ext cx="10867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40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6410CA3B-60B2-4723-97D1-791B6D2A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297" y="-20653"/>
            <a:ext cx="10939953" cy="687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758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4116D87-34B0-447E-8CAB-5139D0197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25" y="105149"/>
            <a:ext cx="10320549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3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F5DCA6D-2651-4F5E-910A-D3774F09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25" y="105149"/>
            <a:ext cx="10320549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214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2E1DA09-BC21-4148-8199-A564C960A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25" y="105149"/>
            <a:ext cx="10320549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41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435F3F2-CE0E-4D83-9515-5C48AE90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725" y="105149"/>
            <a:ext cx="10320549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71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8548720-8F99-4229-B677-1349158CE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13" y="105149"/>
            <a:ext cx="10360173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72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AF91C-CB3C-8B4A-A46F-44FA54E83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924" y="365125"/>
            <a:ext cx="11340662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Objectives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5A88C08-3AFA-4C52-9F64-1EE9C2C1AA0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30924" y="1825625"/>
          <a:ext cx="11340662" cy="3771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7485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6CABBB7-F1EA-497A-855B-729D35B68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13" y="105149"/>
            <a:ext cx="10360173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5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4346235-FDA0-4917-AF4D-7397AFE1E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13" y="105149"/>
            <a:ext cx="10360173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00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CBFAF42F-3F87-468B-BE9B-72CDC5A1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49" y="105149"/>
            <a:ext cx="10241301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225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BECBE5D8-778E-4962-929D-E8B560ACF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49" y="105149"/>
            <a:ext cx="10241301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395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EE068EE3-3B65-4D44-B9EE-F74E5DD5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49" y="105149"/>
            <a:ext cx="10241301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09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8869D39-26D8-4C4A-B604-27F52C45C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49" y="105149"/>
            <a:ext cx="10241301" cy="664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692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D634-CB0A-F046-86AD-28CF504D2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90315-5B0E-1D4D-92E2-E9AE27957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mean correlation coefficients for cryptocurrencies:</a:t>
            </a:r>
          </a:p>
          <a:p>
            <a:pPr lvl="1"/>
            <a:r>
              <a:rPr lang="en-US" dirty="0"/>
              <a:t>Mean of z-scores of r values</a:t>
            </a:r>
          </a:p>
          <a:p>
            <a:pPr lvl="1"/>
            <a:r>
              <a:rPr lang="en-US" dirty="0"/>
              <a:t>Convert mean z-score back to r value</a:t>
            </a:r>
          </a:p>
          <a:p>
            <a:r>
              <a:rPr lang="en-US" dirty="0"/>
              <a:t>Research Question 3 was not investigated with the intention of profiting from a global pandemic.</a:t>
            </a:r>
          </a:p>
          <a:p>
            <a:r>
              <a:rPr lang="en-US" dirty="0"/>
              <a:t>Twitter data had constant revision of the data to make sure it was clean </a:t>
            </a:r>
          </a:p>
        </p:txBody>
      </p:sp>
    </p:spTree>
    <p:extLst>
      <p:ext uri="{BB962C8B-B14F-4D97-AF65-F5344CB8AC3E}">
        <p14:creationId xmlns:p14="http://schemas.microsoft.com/office/powerpoint/2010/main" val="2740960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84F56-A556-CD43-9381-1345F18A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25CC3-B6DE-C746-BE91-BB917A58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RQ1:</a:t>
            </a:r>
          </a:p>
          <a:p>
            <a:pPr lvl="1"/>
            <a:r>
              <a:rPr lang="en-US" dirty="0"/>
              <a:t>Cryptos seem to have limited influence on each other</a:t>
            </a:r>
          </a:p>
          <a:p>
            <a:pPr lvl="2"/>
            <a:r>
              <a:rPr lang="en-US" dirty="0"/>
              <a:t>Less so with a time lag</a:t>
            </a:r>
          </a:p>
          <a:p>
            <a:pPr lvl="1"/>
            <a:r>
              <a:rPr lang="en-US" dirty="0"/>
              <a:t>Daily prices</a:t>
            </a:r>
          </a:p>
          <a:p>
            <a:r>
              <a:rPr lang="en-US" dirty="0"/>
              <a:t>RQ2: </a:t>
            </a:r>
          </a:p>
          <a:p>
            <a:pPr lvl="1"/>
            <a:r>
              <a:rPr lang="en-US" dirty="0"/>
              <a:t>Long-term investment over short-term</a:t>
            </a:r>
          </a:p>
          <a:p>
            <a:pPr lvl="1"/>
            <a:r>
              <a:rPr lang="en-US" dirty="0"/>
              <a:t>Evaluation of short/long term trades</a:t>
            </a:r>
          </a:p>
        </p:txBody>
      </p:sp>
    </p:spTree>
    <p:extLst>
      <p:ext uri="{BB962C8B-B14F-4D97-AF65-F5344CB8AC3E}">
        <p14:creationId xmlns:p14="http://schemas.microsoft.com/office/powerpoint/2010/main" val="886654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84F56-A556-CD43-9381-1345F18AE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D25CC3-B6DE-C746-BE91-BB917A585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RQ3:</a:t>
            </a:r>
          </a:p>
          <a:p>
            <a:pPr lvl="1"/>
            <a:r>
              <a:rPr lang="en-US" dirty="0"/>
              <a:t>COVID-19 did not influence the share prices of cryptocurrencies.</a:t>
            </a:r>
          </a:p>
          <a:p>
            <a:pPr lvl="1"/>
            <a:r>
              <a:rPr lang="en-US" dirty="0"/>
              <a:t>Only looked at COVID deaths in the USA.</a:t>
            </a:r>
          </a:p>
          <a:p>
            <a:r>
              <a:rPr lang="en-US" dirty="0"/>
              <a:t>RQ4:</a:t>
            </a:r>
          </a:p>
          <a:p>
            <a:pPr lvl="1"/>
            <a:r>
              <a:rPr lang="en-IE" dirty="0"/>
              <a:t>Social media can be used to spot trends</a:t>
            </a:r>
          </a:p>
          <a:p>
            <a:pPr lvl="1"/>
            <a:r>
              <a:rPr lang="en-US" dirty="0"/>
              <a:t>Scope &amp; number of tweets</a:t>
            </a:r>
          </a:p>
        </p:txBody>
      </p:sp>
    </p:spTree>
    <p:extLst>
      <p:ext uri="{BB962C8B-B14F-4D97-AF65-F5344CB8AC3E}">
        <p14:creationId xmlns:p14="http://schemas.microsoft.com/office/powerpoint/2010/main" val="353246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 on document with pen">
            <a:extLst>
              <a:ext uri="{FF2B5EF4-FFF2-40B4-BE49-F238E27FC236}">
                <a16:creationId xmlns:a16="http://schemas.microsoft.com/office/drawing/2014/main" id="{1686153D-76F7-462A-9AAE-9155149623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00" r="-1" b="14208"/>
          <a:stretch/>
        </p:blipFill>
        <p:spPr>
          <a:xfrm>
            <a:off x="1525" y="10"/>
            <a:ext cx="12188951" cy="6857990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52CC93-AF87-654B-AA37-60B8BE8CDF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2606" y="1122363"/>
            <a:ext cx="706373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Does Crypto Pay Out?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DDAC77-19E5-7148-929E-16F5CBF6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2606" y="3602038"/>
            <a:ext cx="7063739" cy="1655762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Authors: Cillian Dunne, Eoghan McGlinchey and </a:t>
            </a:r>
            <a:r>
              <a:rPr lang="en-US" dirty="0" err="1">
                <a:solidFill>
                  <a:srgbClr val="FFFFFF"/>
                </a:solidFill>
              </a:rPr>
              <a:t>Aakrit</a:t>
            </a:r>
            <a:r>
              <a:rPr lang="en-US" dirty="0">
                <a:solidFill>
                  <a:srgbClr val="FFFFFF"/>
                </a:solidFill>
              </a:rPr>
              <a:t> Shrestha</a:t>
            </a:r>
          </a:p>
          <a:p>
            <a:r>
              <a:rPr lang="en-US" dirty="0">
                <a:solidFill>
                  <a:srgbClr val="FFFFFF"/>
                </a:solidFill>
              </a:rPr>
              <a:t>Demonstrator: Eoghan Cunningham</a:t>
            </a:r>
          </a:p>
          <a:p>
            <a:r>
              <a:rPr lang="en-US" dirty="0">
                <a:solidFill>
                  <a:srgbClr val="FFFFFF"/>
                </a:solidFill>
              </a:rPr>
              <a:t>Date: 30/04/2021</a:t>
            </a:r>
          </a:p>
        </p:txBody>
      </p:sp>
    </p:spTree>
    <p:extLst>
      <p:ext uri="{BB962C8B-B14F-4D97-AF65-F5344CB8AC3E}">
        <p14:creationId xmlns:p14="http://schemas.microsoft.com/office/powerpoint/2010/main" val="156494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B7AB-A151-C542-ACBC-A7BA02F4D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774758"/>
          </a:xfrm>
        </p:spPr>
        <p:txBody>
          <a:bodyPr anchor="b">
            <a:normAutofit/>
          </a:bodyPr>
          <a:lstStyle/>
          <a:p>
            <a:endParaRPr lang="en-US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37406-BF63-554B-8C32-548F65B71C98}"/>
              </a:ext>
            </a:extLst>
          </p:cNvPr>
          <p:cNvSpPr txBox="1"/>
          <p:nvPr/>
        </p:nvSpPr>
        <p:spPr>
          <a:xfrm>
            <a:off x="1264023" y="1905617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all to ask…</a:t>
            </a:r>
          </a:p>
        </p:txBody>
      </p:sp>
    </p:spTree>
    <p:extLst>
      <p:ext uri="{BB962C8B-B14F-4D97-AF65-F5344CB8AC3E}">
        <p14:creationId xmlns:p14="http://schemas.microsoft.com/office/powerpoint/2010/main" val="1865086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CB7AB-A151-C542-ACBC-A7BA02F4D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774758"/>
          </a:xfrm>
        </p:spPr>
        <p:txBody>
          <a:bodyPr anchor="b">
            <a:normAutofit/>
          </a:bodyPr>
          <a:lstStyle/>
          <a:p>
            <a:r>
              <a:rPr lang="en-US" sz="8800" dirty="0"/>
              <a:t>Does Crypto Pay Out?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37406-BF63-554B-8C32-548F65B71C98}"/>
              </a:ext>
            </a:extLst>
          </p:cNvPr>
          <p:cNvSpPr txBox="1"/>
          <p:nvPr/>
        </p:nvSpPr>
        <p:spPr>
          <a:xfrm>
            <a:off x="1264023" y="1905617"/>
            <a:ext cx="179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all to ask…</a:t>
            </a:r>
          </a:p>
        </p:txBody>
      </p:sp>
    </p:spTree>
    <p:extLst>
      <p:ext uri="{BB962C8B-B14F-4D97-AF65-F5344CB8AC3E}">
        <p14:creationId xmlns:p14="http://schemas.microsoft.com/office/powerpoint/2010/main" val="270066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7DA49-D6A8-E845-B452-D04D14CDD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550" y="1483265"/>
            <a:ext cx="1065911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Related Work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AC457E-FBC4-468D-9FCF-82B391140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550" y="1483265"/>
            <a:ext cx="10216514" cy="2138745"/>
          </a:xfr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B67A032-0FE1-48F4-AF28-5C225BE0B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603" y="3713943"/>
            <a:ext cx="1971475" cy="25899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D50DB8-FCC4-40B1-A500-4E5C21BD897D}"/>
              </a:ext>
            </a:extLst>
          </p:cNvPr>
          <p:cNvSpPr txBox="1"/>
          <p:nvPr/>
        </p:nvSpPr>
        <p:spPr>
          <a:xfrm>
            <a:off x="4571765" y="4408768"/>
            <a:ext cx="6811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/>
              <a:t>limitations was the literature on twitter sentiment</a:t>
            </a:r>
            <a:endParaRPr lang="en-IE" sz="3600" dirty="0"/>
          </a:p>
        </p:txBody>
      </p:sp>
    </p:spTree>
    <p:extLst>
      <p:ext uri="{BB962C8B-B14F-4D97-AF65-F5344CB8AC3E}">
        <p14:creationId xmlns:p14="http://schemas.microsoft.com/office/powerpoint/2010/main" val="387574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3352A-5AD0-F047-8A1D-7177402B2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D7CA-AD94-D448-B7B1-4B226BDAB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IE" dirty="0"/>
              <a:t>RQ1: How much of an influence do the share prices of cryptocurrencies have on each other?(Eoghan)</a:t>
            </a:r>
          </a:p>
          <a:p>
            <a:pPr lvl="1"/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Do the share prices of cryptocurrencies have any influence on each other?</a:t>
            </a:r>
          </a:p>
          <a:p>
            <a:pPr lvl="1"/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Do the share prices of cryptocurrencies have any influence on each other a number of days later?</a:t>
            </a:r>
          </a:p>
          <a:p>
            <a:pPr lvl="1"/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Which cryptocurrencies are most influential?</a:t>
            </a:r>
          </a:p>
          <a:p>
            <a:pPr lvl="1"/>
            <a:endParaRPr lang="en-IE" dirty="0"/>
          </a:p>
          <a:p>
            <a:r>
              <a:rPr lang="en-IE" dirty="0"/>
              <a:t>RQ2: Is it safer to invest in crypto short-term or long-term? (Cillian)</a:t>
            </a:r>
          </a:p>
          <a:p>
            <a:pPr lvl="1"/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Can we find reoccurring trends?</a:t>
            </a:r>
            <a:endParaRPr lang="en-IE" dirty="0"/>
          </a:p>
          <a:p>
            <a:pPr lvl="1"/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Can we justify investing either strategies? </a:t>
            </a:r>
          </a:p>
          <a:p>
            <a:pPr lvl="1"/>
            <a:endParaRPr lang="en-IE" dirty="0"/>
          </a:p>
          <a:p>
            <a:r>
              <a:rPr lang="en-IE" dirty="0"/>
              <a:t>RQ3: Has Covid-19 influenced cryptocurrencies? (Cillian &amp; Eoghan)</a:t>
            </a:r>
          </a:p>
          <a:p>
            <a:pPr lvl="1"/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What differences can be observed? How have they been affected?</a:t>
            </a:r>
          </a:p>
          <a:p>
            <a:pPr lvl="1"/>
            <a:endParaRPr lang="en-IE" dirty="0"/>
          </a:p>
          <a:p>
            <a:r>
              <a:rPr lang="en-IE" dirty="0"/>
              <a:t>RQ4: Does social media influence cryptocurrency?</a:t>
            </a:r>
          </a:p>
          <a:p>
            <a:pPr lvl="1"/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Do the Volume of tweets correlate to the price?</a:t>
            </a:r>
          </a:p>
          <a:p>
            <a:pPr lvl="1"/>
            <a:r>
              <a:rPr lang="en-IE" dirty="0">
                <a:solidFill>
                  <a:schemeClr val="bg2">
                    <a:lumMod val="50000"/>
                  </a:schemeClr>
                </a:solidFill>
              </a:rPr>
              <a:t>Can you spot trends with sentiment analysis?</a:t>
            </a:r>
            <a:endParaRPr lang="en-IE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6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52B1-868C-1747-965C-31D6C34E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and 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C1F0D-C76E-6D43-A23D-B26043E825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API key from cryptocompare.com </a:t>
            </a:r>
          </a:p>
          <a:p>
            <a:pPr lvl="1"/>
            <a:r>
              <a:rPr lang="en-US" dirty="0"/>
              <a:t>Historical data for 20 crypto currencies.</a:t>
            </a:r>
          </a:p>
          <a:p>
            <a:pPr lvl="1"/>
            <a:r>
              <a:rPr lang="en-US" dirty="0"/>
              <a:t>Clean.</a:t>
            </a:r>
          </a:p>
          <a:p>
            <a:pPr lvl="1"/>
            <a:r>
              <a:rPr lang="en-US" dirty="0"/>
              <a:t>Convert times from Epoch to UTC.</a:t>
            </a:r>
          </a:p>
          <a:p>
            <a:r>
              <a:rPr lang="en-US" dirty="0" err="1"/>
              <a:t>Twint</a:t>
            </a:r>
            <a:r>
              <a:rPr lang="en-US" dirty="0"/>
              <a:t> Scrapping Twitter</a:t>
            </a:r>
          </a:p>
          <a:p>
            <a:pPr lvl="1"/>
            <a:r>
              <a:rPr lang="en-US" dirty="0"/>
              <a:t>Keyword search for 13 crypto currencies.</a:t>
            </a:r>
          </a:p>
          <a:p>
            <a:pPr lvl="1"/>
            <a:r>
              <a:rPr lang="en-US" dirty="0"/>
              <a:t>Extensive cleaning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4CA3DB-CD63-429B-A411-63B00D6AC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309" y="270669"/>
            <a:ext cx="3798277" cy="14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17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ject proposal template" id="{D76ABF5F-2C50-1045-94DB-BA1105AE46AB}" vid="{FBAD5DD3-748E-0B44-838D-A09416698B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189</TotalTime>
  <Words>496</Words>
  <Application>Microsoft Office PowerPoint</Application>
  <PresentationFormat>Widescreen</PresentationFormat>
  <Paragraphs>77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Office Theme</vt:lpstr>
      <vt:lpstr>Does Crypto Pay Out?</vt:lpstr>
      <vt:lpstr>Motivation</vt:lpstr>
      <vt:lpstr>Motivation</vt:lpstr>
      <vt:lpstr>Objectives</vt:lpstr>
      <vt:lpstr>PowerPoint Presentation</vt:lpstr>
      <vt:lpstr>Does Crypto Pay Out?</vt:lpstr>
      <vt:lpstr>Related Work   </vt:lpstr>
      <vt:lpstr>Research Questions</vt:lpstr>
      <vt:lpstr>Datasets and Data Collection</vt:lpstr>
      <vt:lpstr>RQ1: How much of an influence do the share prices of cryptocurrencies have on each other?(Eoghan)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RQ2: Is it safer to invest in crypto short-term or long-term? (Cillian) </vt:lpstr>
      <vt:lpstr>Methodology</vt:lpstr>
      <vt:lpstr>PowerPoint Presentation</vt:lpstr>
      <vt:lpstr>PowerPoint Presentation</vt:lpstr>
      <vt:lpstr>PowerPoint Presentation</vt:lpstr>
      <vt:lpstr>PowerPoint Presentation</vt:lpstr>
      <vt:lpstr>RQ3: Has Covid-19 influenced cryptocurrencies? (Cillian &amp; Eoghan)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RQ4: Does social media influence cryptocurrency? (Aakrit)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  <vt:lpstr>Conclusions</vt:lpstr>
      <vt:lpstr>Conclusions</vt:lpstr>
      <vt:lpstr>Does Crypto Pay Out?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Starts &amp; Slow Finishes A Data Analysis of the Marathon</dc:title>
  <dc:creator>Microsoft Office User</dc:creator>
  <cp:lastModifiedBy>Aakrit Shrestha</cp:lastModifiedBy>
  <cp:revision>144</cp:revision>
  <dcterms:created xsi:type="dcterms:W3CDTF">2018-03-15T11:35:38Z</dcterms:created>
  <dcterms:modified xsi:type="dcterms:W3CDTF">2021-04-30T10:46:05Z</dcterms:modified>
</cp:coreProperties>
</file>